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9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2914D-F8E3-4445-9CD2-C8572E858FAE}" type="datetimeFigureOut">
              <a:rPr lang="en-US" smtClean="0"/>
              <a:t>1/11/2019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B6369-BD94-401D-BC44-44DF5BBDA0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695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Californian FB" panose="0207040306080B0302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3200" cap="none" spc="200" baseline="0">
                <a:solidFill>
                  <a:schemeClr val="tx2"/>
                </a:solidFill>
                <a:latin typeface="Californian FB" panose="0207040306080B0302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246E-D5E0-440E-9DF4-9274E977B7A5}" type="datetime1">
              <a:rPr lang="en-US" smtClean="0"/>
              <a:t>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823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EE3E9-B8F3-4913-95C2-799D1BB326C9}" type="datetime1">
              <a:rPr lang="en-US" smtClean="0"/>
              <a:t>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30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D2F7B-46C3-4EB3-9791-43DC122E30DE}" type="datetime1">
              <a:rPr lang="en-US" smtClean="0"/>
              <a:t>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47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fornian FB" panose="0207040306080B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>
                <a:latin typeface="Californian FB" panose="0207040306080B030204" pitchFamily="18" charset="0"/>
              </a:defRPr>
            </a:lvl1pPr>
            <a:lvl2pPr>
              <a:defRPr sz="2800">
                <a:latin typeface="Californian FB" panose="0207040306080B030204" pitchFamily="18" charset="0"/>
              </a:defRPr>
            </a:lvl2pPr>
            <a:lvl3pPr>
              <a:defRPr sz="2000">
                <a:latin typeface="Californian FB" panose="0207040306080B030204" pitchFamily="18" charset="0"/>
              </a:defRPr>
            </a:lvl3pPr>
            <a:lvl4pPr>
              <a:defRPr sz="2000">
                <a:latin typeface="Californian FB" panose="0207040306080B030204" pitchFamily="18" charset="0"/>
              </a:defRPr>
            </a:lvl4pPr>
            <a:lvl5pPr>
              <a:defRPr sz="2000">
                <a:latin typeface="Californian FB" panose="0207040306080B030204" pitchFamily="18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C871-30F5-4657-AA3D-8035BFE7E953}" type="datetime1">
              <a:rPr lang="en-US" smtClean="0"/>
              <a:t>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973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  <a:latin typeface="Californian FB" panose="0207040306080B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3200" cap="none" spc="200" baseline="0">
                <a:solidFill>
                  <a:schemeClr val="tx2"/>
                </a:solidFill>
                <a:latin typeface="Californian FB" panose="0207040306080B0302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D7395-EBFB-4D1D-87C7-5E6359C9B1B1}" type="datetime1">
              <a:rPr lang="en-US" smtClean="0"/>
              <a:t>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9096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E56A-09D7-4A78-B555-AE5061600DD1}" type="datetime1">
              <a:rPr lang="en-US" smtClean="0"/>
              <a:t>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901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9794-F021-4C87-A817-68B16467E94E}" type="datetime1">
              <a:rPr lang="en-US" smtClean="0"/>
              <a:t>1/11/2019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522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E8EA-941C-46B2-A439-8103FB444BB7}" type="datetime1">
              <a:rPr lang="en-US" smtClean="0"/>
              <a:t>1/11/2019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42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2EC70-27C1-4097-809E-49C4F05D7233}" type="datetime1">
              <a:rPr lang="en-US" smtClean="0"/>
              <a:t>1/11/2019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601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E6A0026-A3C6-4CFE-BF28-C158A15E7CB0}" type="datetime1">
              <a:rPr lang="en-US" smtClean="0"/>
              <a:t>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488E07-EBBC-42C1-A76A-B21CD4ED03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06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A97B-3130-4D92-BC07-EDE0AC2375A6}" type="datetime1">
              <a:rPr lang="en-US" smtClean="0"/>
              <a:t>1/11/2019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184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BEFA100-739A-40EC-B9BC-60D9497FA851}" type="datetime1">
              <a:rPr lang="en-US" smtClean="0"/>
              <a:t>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B488E07-EBBC-42C1-A76A-B21CD4ED03B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056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6000" dirty="0" smtClean="0"/>
              <a:t>Ch. 3 Plan Products &amp; Services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0051" y="4416432"/>
            <a:ext cx="10058400" cy="11430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3.1 The Product</a:t>
            </a:r>
          </a:p>
          <a:p>
            <a:r>
              <a:rPr lang="en-US" sz="2400" b="1" dirty="0" smtClean="0"/>
              <a:t>3.2 Product Planning</a:t>
            </a:r>
          </a:p>
          <a:p>
            <a:r>
              <a:rPr lang="en-US" sz="2400" b="1" dirty="0" smtClean="0"/>
              <a:t>3.3 Product Life Cycles</a:t>
            </a:r>
          </a:p>
          <a:p>
            <a:r>
              <a:rPr lang="en-US" sz="2400" b="1" dirty="0" smtClean="0"/>
              <a:t>3.4 Effective Services</a:t>
            </a:r>
            <a:endParaRPr lang="en-US" sz="2400" b="1" dirty="0"/>
          </a:p>
        </p:txBody>
      </p:sp>
      <p:pic>
        <p:nvPicPr>
          <p:cNvPr id="6151" name="Picture 7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4890" y="229906"/>
            <a:ext cx="2312126" cy="2312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728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Basic Product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The physical product in its simplest form.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The basic product of one company will usually be very much like that of its competitors.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It must clearly meet a customer need.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For example:  A tennis racket.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Many companies produce and sell them.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It is obvious what the product is and what it is used for.</a:t>
            </a:r>
          </a:p>
        </p:txBody>
      </p:sp>
      <p:pic>
        <p:nvPicPr>
          <p:cNvPr id="4" name="Picture 5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658" y="145451"/>
            <a:ext cx="1404938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348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Enhanced Products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Developed to make their products different from competitors’ products and to meet specific needs of consumers.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Adds features and options to the basic product.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Tennis Racket 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It can be constructed of different materials, sizes, and weights.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It may be strung or unstrung and offer choices of grips.</a:t>
            </a:r>
          </a:p>
        </p:txBody>
      </p:sp>
      <p:pic>
        <p:nvPicPr>
          <p:cNvPr id="4" name="Picture 5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4001" y="178229"/>
            <a:ext cx="1404938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001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Extended Product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Additional features that are not part of the physical product but increase its usability.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Examples are customer service, guarantees, and information on effective use, and additional products that improve the use of the product.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The choices allow customers to get just the right products to meet specialized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Tennis racquet 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People may need bags, balls, wristbands or instructional videos</a:t>
            </a:r>
          </a:p>
        </p:txBody>
      </p:sp>
      <p:pic>
        <p:nvPicPr>
          <p:cNvPr id="4" name="Picture 5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5965" y="286603"/>
            <a:ext cx="1404938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82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Check Point, pg. 64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What are the levels of product a company considers when planning a new product?</a:t>
            </a:r>
          </a:p>
        </p:txBody>
      </p:sp>
      <p:pic>
        <p:nvPicPr>
          <p:cNvPr id="4" name="Picture 5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3211" y="145451"/>
            <a:ext cx="1404938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3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Come up with a product that offers all three of the below: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Basic Product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Enhanced </a:t>
            </a:r>
            <a:r>
              <a:rPr lang="en-US" altLang="en-US" dirty="0" smtClean="0"/>
              <a:t>Product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Extended </a:t>
            </a:r>
            <a:r>
              <a:rPr lang="en-US" altLang="en-US" dirty="0" smtClean="0"/>
              <a:t>Product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dirty="0" smtClean="0"/>
              <a:t>List </a:t>
            </a:r>
            <a:r>
              <a:rPr lang="en-US" altLang="en-US" dirty="0" smtClean="0"/>
              <a:t>next to each above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60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Components of the Product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Decisions about what to offer customers will potentially differ each time product planning decisions are made.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In some cases consumers in the target market want just the basic product.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At other times they want a number of product features, services, and product support in using the product.</a:t>
            </a:r>
          </a:p>
        </p:txBody>
      </p:sp>
      <p:pic>
        <p:nvPicPr>
          <p:cNvPr id="4" name="Picture 5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0014" y="286603"/>
            <a:ext cx="1404938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297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Basic Product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First factor considered in deciding whether or not to purchase.  If the basic product is not viewed as need satisfying, the consumer will not consider it as a reasonable alternative.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Services can also be the basic product in a marketing mix.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Hair stylists, catering services &amp; accounting businesses all offer basic service.</a:t>
            </a:r>
          </a:p>
        </p:txBody>
      </p:sp>
      <p:pic>
        <p:nvPicPr>
          <p:cNvPr id="4" name="Picture 5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3211" y="286603"/>
            <a:ext cx="1404938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217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Features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After the basic product or service is identified, businesses can add features.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Most basic products are sold with a number of additional features.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Features are added to improve the basic product.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Consider all of the possible features on a product as simple as a wristwatch…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  <p:pic>
        <p:nvPicPr>
          <p:cNvPr id="4" name="Picture 5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470" y="286603"/>
            <a:ext cx="1404938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210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Packaging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The primary purpose of packaging is to provide protection &amp; security for the product during distribution.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The package can provide information about the product.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Used to promote the product through the use of color, shape, images, and 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It can even make the product more useful for the consumer as with children’s drink boxes.</a:t>
            </a:r>
            <a:endParaRPr lang="en-US" altLang="en-US" dirty="0"/>
          </a:p>
        </p:txBody>
      </p:sp>
      <p:pic>
        <p:nvPicPr>
          <p:cNvPr id="4" name="Picture 5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3211" y="145451"/>
            <a:ext cx="1404938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7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Support Services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Customers will want to purchase support services if they are concerned they will be unable to assemble or operate a product or if they will want assistance in its use.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If you purchase a computer, cellular telephone or home entertainment system the salesperson will try to sell you a maintenance contract.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A support service that will pay for repair work if the product fails to operate properly.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Many times the services provided with a product make the product easier to use.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pic>
        <p:nvPicPr>
          <p:cNvPr id="4" name="Picture 5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0014" y="286603"/>
            <a:ext cx="1404938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39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3.1 The Product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2" name="Picture 4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8709" y="300759"/>
            <a:ext cx="2246497" cy="2246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45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Brand Image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Brand – a name, symbol, word, or design that identifies a product, service or company.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 brand is very important to a company because it provides a unique identification for it and its offerings.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One of the main reasons for brand loyalty is the image of the brand.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The brands image is a unique, memorable quality of a brand.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Some brands have an image of quality, others of low price, and others as innovation.</a:t>
            </a:r>
            <a:endParaRPr lang="en-US" altLang="en-US" dirty="0"/>
          </a:p>
        </p:txBody>
      </p:sp>
      <p:pic>
        <p:nvPicPr>
          <p:cNvPr id="4" name="Picture 5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470" y="178229"/>
            <a:ext cx="1404938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98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Increase in Product Value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When customers purchase products or services they want to receive a good value.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If the product is poorly constructed, will not work properly, or may wear out quickly, consumers may be unwilling to purchase 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Companies offer guarantees or warranties as insurance that the product will be repaired or replaced if there are problems.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If a customer thinks a company will stand behind its products, they are more likely to purchase from that company.</a:t>
            </a:r>
          </a:p>
        </p:txBody>
      </p:sp>
      <p:pic>
        <p:nvPicPr>
          <p:cNvPr id="4" name="Picture 5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470" y="178229"/>
            <a:ext cx="1404938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03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Another way to add value is to increase the number of ways a product can be used.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 classic example of expanding markets through new product uses is baking soda.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Very few consumers bake their own bread today, so a baking soda manufacturer saw sales declining.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They conducted a consumer behavior study &amp; found that consumers use baking soda for many other purposes.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Freshen refrigerators, garbage disposals, litter boxes, &amp; brush teeth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Through promoting those and other uses the company increased its sales dramatically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22</a:t>
            </a:fld>
            <a:endParaRPr lang="en-US" dirty="0"/>
          </a:p>
        </p:txBody>
      </p:sp>
      <p:pic>
        <p:nvPicPr>
          <p:cNvPr id="7" name="Picture 5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470" y="178229"/>
            <a:ext cx="1404938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887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Check Point, pg. 65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What are the components of the product mix element?</a:t>
            </a:r>
          </a:p>
          <a:p>
            <a:endParaRPr lang="en-US" alt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587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Lesson 3.1 Questions, pg. 66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Checkpoint Questions pg. 64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Checkpoint Question pg. 65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Think Critically page 66 (1 – 4)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11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Lesson 3.2  </a:t>
            </a:r>
            <a:br>
              <a:rPr lang="en-US" dirty="0" smtClean="0"/>
            </a:br>
            <a:r>
              <a:rPr lang="en-US" dirty="0" smtClean="0"/>
              <a:t>Product Planning</a:t>
            </a:r>
            <a:endParaRPr lang="en-US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Marketing</a:t>
            </a:r>
          </a:p>
          <a:p>
            <a:r>
              <a:rPr lang="en-US" dirty="0" smtClean="0"/>
              <a:t>Mrs. Ellsworth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72E46-2B09-4520-82C6-B95B8A3E6214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1026" name="Picture 2" descr="C:\Documents and Settings\tellsworth\Local Settings\Temporary Internet Files\Content.IE5\R8IW75ES\MC90005528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1066800"/>
            <a:ext cx="3044428" cy="31508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3216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Product Planning Function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How do products get developed?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Who do you think is responsible?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Inventors, engineers, scientists working in labs, but others help too.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6" name="Picture 2" descr="C:\Documents and Settings\tellsworth\Local Settings\Temporary Internet Files\Content.IE5\R8IW75ES\MC90005528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470" y="292273"/>
            <a:ext cx="1215628" cy="1258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9295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Product/Service Planning</a:t>
            </a:r>
            <a:endParaRPr lang="en-US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One of the 7 Marketing Functions, pg. 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Product/Service Management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Distribution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Selling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Marketing-Information Management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Financing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Pricing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Promotion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6" name="Picture 2" descr="C:\Documents and Settings\tellsworth\Local Settings\Temporary Internet Files\Content.IE5\R8IW75ES\MC90005528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04669" y="286603"/>
            <a:ext cx="1215628" cy="1258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2085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Product/Service Planning</a:t>
            </a:r>
            <a:endParaRPr lang="en-US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Assisting in the design &amp; development of products &amp; services that will meet the needs of prospective customers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Key Parts of the definition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assisting – marketers work cooperatively with others in product development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 smtClean="0"/>
              <a:t>meet the needs – products of the company are designed to satisfy customers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4" name="Picture 2" descr="C:\Documents and Settings\tellsworth\Local Settings\Temporary Internet Files\Content.IE5\R8IW75ES\MC90005528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47866" y="178229"/>
            <a:ext cx="1215628" cy="1258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1336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9011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Role of Marketing</a:t>
            </a:r>
            <a:endParaRPr lang="en-US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Marketers work in close contact with the customer every day, putting them in a good position to understand them.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Helping the marketer know: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What they like and do not like.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How they view competing products.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Whether they are satisfied with current products.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4" name="Picture 2" descr="C:\Documents and Settings\tellsworth\Local Settings\Temporary Internet Files\Content.IE5\R8IW75ES\MC90005528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10949" y="286603"/>
            <a:ext cx="1215628" cy="1258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271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is a product?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 product or service is usually the focus of exchange activities between customers and business.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It is the marketing mix element that most businesses consider first when planning their marketing strategy.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It is also the first consideration for consumers as they determine what they plan to purchase.</a:t>
            </a:r>
          </a:p>
        </p:txBody>
      </p:sp>
      <p:pic>
        <p:nvPicPr>
          <p:cNvPr id="8196" name="Picture 4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390" y="286603"/>
            <a:ext cx="1106261" cy="1106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954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&amp; Product Planning</a:t>
            </a: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Marketers represent the consumer in the business as products are designed and developed.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are 3 important roles for marketers in the product development process: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Conduct research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Develop the marketing mix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Conduct market tests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4" name="Picture 2" descr="C:\Documents and Settings\tellsworth\Local Settings\Temporary Internet Files\Content.IE5\R8IW75ES\MC90005528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8514" y="292273"/>
            <a:ext cx="1215628" cy="1258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6710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1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 Research</a:t>
            </a:r>
            <a:endParaRPr 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MOST important role for marketing in product development is to conduct research.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Gathering marketing information, studying it and providing results to scientists, engineers and others involved in product development keeps the focus 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consumer needs &amp;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competition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rather than perceptions of the people involved in planning.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4" name="Picture 2" descr="C:\Documents and Settings\tellsworth\Local Settings\Temporary Internet Files\Content.IE5\R8IW75ES\MC90005528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47866" y="286603"/>
            <a:ext cx="1215628" cy="1258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04651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Through research marketers can</a:t>
            </a:r>
            <a:endParaRPr lang="en-US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Study competition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Identify target markets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Review alternative product designs and features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Analyze several product choices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32</a:t>
            </a:fld>
            <a:endParaRPr lang="en-US" dirty="0"/>
          </a:p>
        </p:txBody>
      </p:sp>
      <p:pic>
        <p:nvPicPr>
          <p:cNvPr id="4" name="Picture 2" descr="C:\Documents and Settings\tellsworth\Local Settings\Temporary Internet Files\Content.IE5\R8IW75ES\MC90005528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47866" y="286603"/>
            <a:ext cx="1215628" cy="1258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755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Information System</a:t>
            </a:r>
            <a:endParaRPr lang="en-US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Allows information from many sources to be collected, stored and analyzed when needed to improve new product decisions.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Sales data, salesperson &amp; customer feedback, customer requests &amp; complaints &amp; other information are included in a marketing information system.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33</a:t>
            </a:fld>
            <a:endParaRPr lang="en-US" dirty="0"/>
          </a:p>
        </p:txBody>
      </p:sp>
      <p:pic>
        <p:nvPicPr>
          <p:cNvPr id="4" name="Picture 2" descr="C:\Documents and Settings\tellsworth\Local Settings\Temporary Internet Files\Content.IE5\R8IW75ES\MC90005528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41577" y="251286"/>
            <a:ext cx="1215628" cy="1258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1421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the Marketing Mix</a:t>
            </a:r>
            <a:endParaRPr lang="en-US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new product is part of a marketing strategy developed to achieve specific objectives.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the companies goal is to increase its share of a specific market, it might develop a different product than if the goal is to enter a market it has never competed in before.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new company that cannot risk failure with a new product may approach product development in a very different way than an experienced and profitable company.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34</a:t>
            </a:fld>
            <a:endParaRPr lang="en-US" dirty="0"/>
          </a:p>
        </p:txBody>
      </p:sp>
      <p:pic>
        <p:nvPicPr>
          <p:cNvPr id="4" name="Picture 2" descr="C:\Documents and Settings\tellsworth\Local Settings\Temporary Internet Files\Content.IE5\R8IW75ES\MC90005528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47866" y="382923"/>
            <a:ext cx="1215628" cy="1258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8020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marketing strategy combines decisions about a target market and an appropriate marketing mix.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product is only part of the strategy.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Marketers participate in developing an effective strategy by helping identify: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Possible target market strengths &amp; weaknesses.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Evaluating market positions.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Suggesting alternative marketing mixes.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35</a:t>
            </a:fld>
            <a:endParaRPr lang="en-US" dirty="0"/>
          </a:p>
        </p:txBody>
      </p:sp>
      <p:pic>
        <p:nvPicPr>
          <p:cNvPr id="3" name="Picture 2" descr="C:\Documents and Settings\tellsworth\Local Settings\Temporary Internet Files\Content.IE5\R8IW75ES\MC90005528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02389" y="178229"/>
            <a:ext cx="1215628" cy="1258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5709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 Market Tests</a:t>
            </a:r>
            <a:endParaRPr lang="en-US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After a product &amp; the remaining parts of the marketing mix have been designed, marketers conduct tests to determine if the new product will be successful.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Several ways to test a new marketing mix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Test market – a small representative part of the total market.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Companies introduce the new product in test markets before investing in the cost of entering the entire market.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Check Point, pg. 69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Why is it important for marketers to be involved in new product development?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36</a:t>
            </a:fld>
            <a:endParaRPr lang="en-US" dirty="0"/>
          </a:p>
        </p:txBody>
      </p:sp>
      <p:pic>
        <p:nvPicPr>
          <p:cNvPr id="4" name="Picture 2" descr="C:\Documents and Settings\tellsworth\Local Settings\Temporary Internet Files\Content.IE5\R8IW75ES\MC90005528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47866" y="286603"/>
            <a:ext cx="1215628" cy="1258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3905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  <p:bldP spid="65539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Product Planning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Most companies follow a very careful process to identify and develop new products.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This is used to eliminate products that aren’t likely to be successful before the company spends too much money for production and marketing.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Also, used to make sure that the products: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Meet an important need,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Can be produced at a reasonable price,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Will be competitive with other products in the market.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37</a:t>
            </a:fld>
            <a:endParaRPr lang="en-US" dirty="0"/>
          </a:p>
        </p:txBody>
      </p:sp>
      <p:pic>
        <p:nvPicPr>
          <p:cNvPr id="4" name="Picture 2" descr="C:\Documents and Settings\tellsworth\Local Settings\Temporary Internet Files\Content.IE5\R8IW75ES\MC90005528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47866" y="286603"/>
            <a:ext cx="1215628" cy="1258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84635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 Steps in the New Product Development Process</a:t>
            </a:r>
            <a:endParaRPr lang="en-US" dirty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Idea 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Idea Screening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Strategy 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Financial Analysis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Product Development and Testing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Product Introduction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38</a:t>
            </a:fld>
            <a:endParaRPr lang="en-US" dirty="0"/>
          </a:p>
        </p:txBody>
      </p:sp>
      <p:pic>
        <p:nvPicPr>
          <p:cNvPr id="4" name="Picture 2" descr="C:\Documents and Settings\tellsworth\Local Settings\Temporary Internet Files\Content.IE5\R8IW75ES\MC90005528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10949" y="234352"/>
            <a:ext cx="1215628" cy="1258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9131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1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Development</a:t>
            </a:r>
            <a:endParaRPr lang="en-US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is very difficult to find ideas for products that are really new.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Developing new product ideas can be a very creative process.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Ways companies identify new product ideas: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Brainstorming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Creative thinking exercises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Problem solving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39</a:t>
            </a:fld>
            <a:endParaRPr lang="en-US" dirty="0"/>
          </a:p>
        </p:txBody>
      </p:sp>
      <p:pic>
        <p:nvPicPr>
          <p:cNvPr id="5" name="Picture 2" descr="C:\Documents and Settings\tellsworth\Local Settings\Temporary Internet Files\Content.IE5\R8IW75ES\MC90005528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97886" y="292273"/>
            <a:ext cx="1215628" cy="1258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465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Business &amp; Consumer </a:t>
            </a:r>
            <a:br>
              <a:rPr lang="en-US" altLang="en-US" dirty="0" smtClean="0"/>
            </a:br>
            <a:r>
              <a:rPr lang="en-US" altLang="en-US" dirty="0" smtClean="0"/>
              <a:t>View of Products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4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8601" y="275567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87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Products are developed to meet consumer needs, so gathering information from consumers helps to generate ideas.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New product ideas may be developed from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Problems customers are having.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What customers don’t like about current products.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Complaints customers make to the company.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40</a:t>
            </a:fld>
            <a:endParaRPr lang="en-US" dirty="0"/>
          </a:p>
        </p:txBody>
      </p:sp>
      <p:pic>
        <p:nvPicPr>
          <p:cNvPr id="3" name="Picture 2" descr="C:\Documents and Settings\tellsworth\Local Settings\Temporary Internet Files\Content.IE5\R8IW75ES\MC90005528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470" y="286603"/>
            <a:ext cx="1215628" cy="1258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1970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Screening</a:t>
            </a: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Carefully screen all new product ideas to select those that have the greatest chance of being successful.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Businesses ask specific questions to test ideas.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Is there a specific market &amp; adequate demand for the product?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Is competition in the market favorable for the product?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Does the company have resources to produce the product?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Is the product legal &amp; safe?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Do the costs of producing and marketing the product present an opportunity for profitable sales?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41</a:t>
            </a:fld>
            <a:endParaRPr lang="en-US" dirty="0"/>
          </a:p>
        </p:txBody>
      </p:sp>
      <p:pic>
        <p:nvPicPr>
          <p:cNvPr id="4" name="Picture 2" descr="C:\Documents and Settings\tellsworth\Local Settings\Temporary Internet Files\Content.IE5\R8IW75ES\MC90005528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21834" y="286603"/>
            <a:ext cx="1215628" cy="1258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8600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7168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Development</a:t>
            </a:r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1097280" y="1845733"/>
            <a:ext cx="11094720" cy="4517729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After choosing a reasonable product idea the business creates and tests a sample marketing strategy.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Research is done to clearly identify an appropriate target market and insure that customers exist with the need and money for the product.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Next, several alternative marketing mixes are analyzed to determine the possible combinations of product, distribution price, and promotion.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Based on that study the best mix is selected.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is possible that the research in this step will determine that an effective mix CANNOT be developed and the product idea must be DROPPED.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42</a:t>
            </a:fld>
            <a:endParaRPr lang="en-US" dirty="0"/>
          </a:p>
        </p:txBody>
      </p:sp>
      <p:pic>
        <p:nvPicPr>
          <p:cNvPr id="4" name="Picture 2" descr="C:\Documents and Settings\tellsworth\Local Settings\Temporary Internet Files\Content.IE5\R8IW75ES\MC90005528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19806" y="382923"/>
            <a:ext cx="1215628" cy="1258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2086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  <p:bldP spid="67587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Analysis</a:t>
            </a:r>
            <a:endParaRPr lang="en-US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1097279" y="1845733"/>
            <a:ext cx="10985863" cy="4614051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research determines that a new product idea meets a market need and can be developed, the company will complete a detailed financial analysis.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company will calculate: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Costs of production and marketing.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Sales projections for the market.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Potential profits.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Companies use computer models to help with financial analysis.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results of the analysis are matched against other company goals and profit objectives to determine if the product should be developed and marketed.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43</a:t>
            </a:fld>
            <a:endParaRPr lang="en-US" dirty="0"/>
          </a:p>
        </p:txBody>
      </p:sp>
      <p:pic>
        <p:nvPicPr>
          <p:cNvPr id="4" name="Picture 2" descr="C:\Documents and Settings\tellsworth\Local Settings\Temporary Internet Files\Content.IE5\R8IW75ES\MC90005528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47866" y="178229"/>
            <a:ext cx="1215628" cy="1258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260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07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Development &amp; Testing</a:t>
            </a:r>
            <a:endParaRPr 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Following this careful research and planning, the company develops their product.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a manufacturer, that means designing the production process, obtaining the needed equipment and materials and training the production personnel.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very expensive or very risky products the company may decide to develop a prototype (sample) of the product.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prototype can be used to test quality and costs before moving to full-scale production.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44</a:t>
            </a:fld>
            <a:endParaRPr lang="en-US" dirty="0"/>
          </a:p>
        </p:txBody>
      </p:sp>
      <p:pic>
        <p:nvPicPr>
          <p:cNvPr id="4" name="Picture 2" descr="C:\Documents and Settings\tellsworth\Local Settings\Temporary Internet Files\Content.IE5\R8IW75ES\MC90005528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47866" y="260477"/>
            <a:ext cx="1215628" cy="1258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614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1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Introduction</a:t>
            </a:r>
            <a:endParaRPr lang="en-US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1097280" y="1845733"/>
            <a:ext cx="10881360" cy="442140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After the product has been developed, the company prepares for its full-scale introduction.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All of the marketing mix elements (product, price, place, promotion) must be planned and implemented.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Cooperating companies such as wholesalers, retailers, transportation companies and ad agencies need to be involved.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Production levels must be high enough to have an adequate supply of the product available to meet target market needs.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Marketing personnel need to be prepared for their responsibilities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45</a:t>
            </a:fld>
            <a:endParaRPr lang="en-US" dirty="0"/>
          </a:p>
        </p:txBody>
      </p:sp>
      <p:pic>
        <p:nvPicPr>
          <p:cNvPr id="4" name="Picture 2" descr="C:\Documents and Settings\tellsworth\Local Settings\Temporary Internet Files\Content.IE5\R8IW75ES\MC90005528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08920" y="286603"/>
            <a:ext cx="1215628" cy="1258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1816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1097280" y="1845734"/>
            <a:ext cx="10907486" cy="4398312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All activities must be coordinated and controlled by managers.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company needs to be very cautious when preparing for the product introduction.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is possible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Conditions will have changed.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Competitors may have anticipated the new product.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Consumers will not respond in exactly the way you had predicted.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Adjustments in the marketing strategy may be needed.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Check Point, pg. 71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What are the six steps in the new product planning process?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46</a:t>
            </a:fld>
            <a:endParaRPr lang="en-US" dirty="0"/>
          </a:p>
        </p:txBody>
      </p:sp>
      <p:pic>
        <p:nvPicPr>
          <p:cNvPr id="3" name="Picture 2" descr="C:\Documents and Settings\tellsworth\Local Settings\Temporary Internet Files\Content.IE5\R8IW75ES\MC90005528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470" y="382923"/>
            <a:ext cx="1215628" cy="1258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1218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Name</a:t>
            </a:r>
            <a:br>
              <a:rPr lang="en-US" dirty="0" smtClean="0"/>
            </a:br>
            <a:r>
              <a:rPr lang="en-US" dirty="0" smtClean="0"/>
              <a:t>Marketing Lesson 3.2 – Questions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110342" y="1845734"/>
            <a:ext cx="10985863" cy="4459858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Checkpoint Question pg. 69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Why is it important for marketers to be involved in new product development?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Checkpoint Question pg. 71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What are the 6 Steps in the new product planning process?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Think Critically, pg. 72 (1 – 4)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Why is there a greater likelihood of new product failure if marketers are not involved in the planning process?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Why do companies continue to develop new products if there is such a high failure rate?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Other than consumers, what are some other sources of new product ideas?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What are advantages and disadvantages of using a test market for a new product?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47</a:t>
            </a:fld>
            <a:endParaRPr lang="en-US" dirty="0"/>
          </a:p>
        </p:txBody>
      </p:sp>
      <p:pic>
        <p:nvPicPr>
          <p:cNvPr id="8" name="Picture 5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470" y="178229"/>
            <a:ext cx="1404938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5146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3.2 – Making Connections Science,  </a:t>
            </a:r>
            <a:r>
              <a:rPr lang="en-US" sz="3600" dirty="0" smtClean="0"/>
              <a:t>pg. 72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1094720" cy="4459858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Research completed at universities and in governmental agencies has resulted in many new consumer products.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New drugs are developed to treat illnesses and diseases.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Improvements are made in computers and technology.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New and improved Communications and Agricultural products are provided daily.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Use the internet to research new consumer products being provided to consumers.  Choose one of the above categories to research and 5 new product developments under that category.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Once you have researched new product developments use Sway to create a presentation on the new product developments you have chosen.  Be sure to use pictures.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When your Sway is completed you need to share it to Mrs. Ellsworth.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48</a:t>
            </a:fld>
            <a:endParaRPr lang="en-US" dirty="0"/>
          </a:p>
        </p:txBody>
      </p:sp>
      <p:pic>
        <p:nvPicPr>
          <p:cNvPr id="8" name="Picture 5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7062" y="132410"/>
            <a:ext cx="1404938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225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03" y="91441"/>
            <a:ext cx="12087497" cy="1645920"/>
          </a:xfrm>
        </p:spPr>
        <p:txBody>
          <a:bodyPr>
            <a:noAutofit/>
          </a:bodyPr>
          <a:lstStyle/>
          <a:p>
            <a:r>
              <a:rPr lang="en-US" sz="2800" dirty="0" smtClean="0"/>
              <a:t>Category 1 - New drugs are developed to treat illnesses and diseases. </a:t>
            </a:r>
            <a:br>
              <a:rPr lang="en-US" sz="2800" dirty="0" smtClean="0"/>
            </a:br>
            <a:r>
              <a:rPr lang="en-US" sz="2800" dirty="0" smtClean="0"/>
              <a:t>Category 2 - Improvements are made in computers and technology.</a:t>
            </a:r>
            <a:br>
              <a:rPr lang="en-US" sz="2800" dirty="0" smtClean="0"/>
            </a:br>
            <a:r>
              <a:rPr lang="en-US" sz="2800" dirty="0" smtClean="0"/>
              <a:t>Category 3 - New and improved Communications and Agricultural products are provided daily.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070" y="1897986"/>
            <a:ext cx="10058400" cy="4023360"/>
          </a:xfrm>
        </p:spPr>
        <p:txBody>
          <a:bodyPr>
            <a:noAutofit/>
          </a:bodyPr>
          <a:lstStyle/>
          <a:p>
            <a:r>
              <a:rPr lang="en-US" sz="2400" dirty="0" smtClean="0"/>
              <a:t>Student Name _______________________</a:t>
            </a:r>
          </a:p>
          <a:p>
            <a:r>
              <a:rPr lang="en-US" sz="2400" dirty="0" smtClean="0"/>
              <a:t>Category Chosen _____________________</a:t>
            </a:r>
          </a:p>
          <a:p>
            <a:endParaRPr lang="en-US" sz="2400" dirty="0" smtClean="0"/>
          </a:p>
          <a:p>
            <a:r>
              <a:rPr lang="en-US" sz="2400" dirty="0" smtClean="0"/>
              <a:t>Topic 1 - __________________________</a:t>
            </a:r>
          </a:p>
          <a:p>
            <a:r>
              <a:rPr lang="en-US" sz="2400" dirty="0" smtClean="0"/>
              <a:t>Topic 2 - __________________________</a:t>
            </a:r>
          </a:p>
          <a:p>
            <a:r>
              <a:rPr lang="en-US" sz="2400" dirty="0" smtClean="0"/>
              <a:t>Topic 3 - __________________________</a:t>
            </a:r>
          </a:p>
          <a:p>
            <a:r>
              <a:rPr lang="en-US" sz="2400" dirty="0" smtClean="0"/>
              <a:t>Topic 4 - __________________________</a:t>
            </a:r>
          </a:p>
          <a:p>
            <a:r>
              <a:rPr lang="en-US" sz="2400" dirty="0" smtClean="0"/>
              <a:t>Topic 5 - __________________________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49</a:t>
            </a:fld>
            <a:endParaRPr lang="en-US" dirty="0"/>
          </a:p>
        </p:txBody>
      </p:sp>
      <p:pic>
        <p:nvPicPr>
          <p:cNvPr id="8" name="Picture 5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0014" y="2068377"/>
            <a:ext cx="1404938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041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Businesses tend to focus on the physical characteristics of the products they sell.</a:t>
            </a:r>
            <a:endParaRPr lang="en-US" alt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1096963" y="1846263"/>
            <a:ext cx="10385288" cy="402272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latin typeface="Californian FB" panose="0207040306080B030204" pitchFamily="18" charset="0"/>
              </a:rPr>
              <a:t>They use people and resources to produce products.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latin typeface="Californian FB" panose="0207040306080B030204" pitchFamily="18" charset="0"/>
              </a:rPr>
              <a:t>They want to produce a good product that will be competitive and result in a profit when sold.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latin typeface="Californian FB" panose="0207040306080B030204" pitchFamily="18" charset="0"/>
              </a:rPr>
              <a:t>They are concerned about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Californian FB" panose="0207040306080B030204" pitchFamily="18" charset="0"/>
              </a:rPr>
              <a:t>how their products differ from the products of competitors,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Californian FB" panose="0207040306080B030204" pitchFamily="18" charset="0"/>
              </a:rPr>
              <a:t>how they can improve their product,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Californian FB" panose="0207040306080B030204" pitchFamily="18" charset="0"/>
              </a:rPr>
              <a:t>or how to produce it more efficiently.</a:t>
            </a:r>
          </a:p>
        </p:txBody>
      </p:sp>
      <p:pic>
        <p:nvPicPr>
          <p:cNvPr id="10245" name="Picture 5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4547" y="386345"/>
            <a:ext cx="1404938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259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Connections - Business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Businesses and individuals can protect new product ideas through the use of patents and copyrights.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Research the US Patent and Copyright Laws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Write a 1 page report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Describes each law.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Tell how each law provides protection.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process for receiving a patent and a copyright.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50</a:t>
            </a:fld>
            <a:endParaRPr lang="en-US" dirty="0"/>
          </a:p>
        </p:txBody>
      </p:sp>
      <p:pic>
        <p:nvPicPr>
          <p:cNvPr id="8" name="Picture 5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470" y="178229"/>
            <a:ext cx="1404938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584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Lesson 3.3</a:t>
            </a:r>
            <a:br>
              <a:rPr lang="en-US" dirty="0" smtClean="0"/>
            </a:br>
            <a:r>
              <a:rPr lang="en-US" dirty="0" smtClean="0"/>
              <a:t>Product Life Cycles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72E46-2B09-4520-82C6-B95B8A3E6214}" type="slidenum">
              <a:rPr lang="en-US" smtClean="0"/>
              <a:pPr/>
              <a:t>51</a:t>
            </a:fld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1143" y="0"/>
            <a:ext cx="3925388" cy="327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10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Product Life Cycle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Successful products move through a set of predictable stages throughout their product lives.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These stages show how profits and sales change as competition increases.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52</a:t>
            </a:fld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6263" y="441379"/>
            <a:ext cx="1080134" cy="90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37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97280" y="288610"/>
            <a:ext cx="10868297" cy="1450757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 Stage of </a:t>
            </a:r>
            <a:br>
              <a:rPr lang="en-US" dirty="0" smtClean="0"/>
            </a:br>
            <a:r>
              <a:rPr lang="en-US" dirty="0" smtClean="0"/>
              <a:t>the Product Life Cycle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stages of sales and profit performance through which brands of a product progress as a result of competition.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brand new product enters the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Growth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Maturity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Decline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53</a:t>
            </a:fld>
            <a:endParaRPr lang="en-US" dirty="0"/>
          </a:p>
        </p:txBody>
      </p:sp>
      <p:pic>
        <p:nvPicPr>
          <p:cNvPr id="9" name="Picture 8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6918" y="288610"/>
            <a:ext cx="1080134" cy="90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67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life_cycle_01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2331" y="286603"/>
            <a:ext cx="10868297" cy="5809367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75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Stage</a:t>
            </a:r>
            <a:endParaRPr lang="en-US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brand new product enters the market.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Initially there is only one brand of the product available for the consumer to purchase.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new product is quite different from and hopefully, better than what consumers have been using.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While every product has gone through the introduction stage.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Examples of products currently in the Introduction Stage;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IPads, 3D TV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55</a:t>
            </a:fld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0320" y="229861"/>
            <a:ext cx="1583054" cy="1319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85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costs of producing and marketing a new product are usually very high, resulting in a lower initial profit.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company is counting on future sales to make a profit.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a product is introduced successfully, an increasing number of consumers will accept the new product.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Causing sales to grow rapidly and profits will emerge.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56</a:t>
            </a:fld>
            <a:endParaRPr lang="en-US" dirty="0"/>
          </a:p>
        </p:txBody>
      </p:sp>
      <p:pic>
        <p:nvPicPr>
          <p:cNvPr id="3" name="Picture 2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1577" y="441379"/>
            <a:ext cx="1080134" cy="90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31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Stage of the Product Life Cycle</a:t>
            </a:r>
            <a:endParaRPr lang="en-US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When competitors see the success of the new product they want to get into that market.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They try to copy the new product as closely as possible and make improvements.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When several brands of a new product are available the market moves into the growth stage of the product life cycle.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57</a:t>
            </a:fld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2416" y="286603"/>
            <a:ext cx="1080134" cy="90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21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the customers like the new product they begin buying it regularly and telling others about it.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market then experiences a rapid sales growth.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 initial costs are recovered the industry experiences growth in profits.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Product Examples: mp3 players, digital cell phones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58</a:t>
            </a:fld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4451" y="332777"/>
            <a:ext cx="1461134" cy="121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61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Maturity Stage of the Product Life Cycle</a:t>
            </a:r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 the market for a new product moves through the growth stage, the product is purchased by many more customers and becomes very profitable.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Many companies in the market develop and sell their own brand of a successful product.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the maturity stage the product has many competing brands with very similar features.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59</a:t>
            </a:fld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1840" y="178229"/>
            <a:ext cx="1080134" cy="90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05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Customers are most concerned about their wants and needs.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They view products as solutions.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Ex. A movie provides entertainment.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 customer is seldom concerned about how the product is produced or whether the seller will make a profit.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 product is anything offered to a market by the business to satisfy needs.</a:t>
            </a:r>
          </a:p>
        </p:txBody>
      </p:sp>
      <p:pic>
        <p:nvPicPr>
          <p:cNvPr id="4" name="Picture 5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0014" y="178229"/>
            <a:ext cx="1404938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0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Customers have a very hard time identifying differences among brands and have much less brand loyalty.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Competition gets very intense as businesses compete for the same customers with their very similar products.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Examples; cars, computers, cereal, toothpaste, pop, etc.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60</a:t>
            </a:fld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5613" y="471376"/>
            <a:ext cx="1080134" cy="90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92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Decline Stage of the Product Life Cycle</a:t>
            </a: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Many products remain in the maturity stage of the product life cycle for many years.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Sooner or later they do fall into the decline stage.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decline stage occurs when a new product is introduced that is much better or easier to 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customers switch from the old to the new product.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 more customers are attracted to the new product, companies selling the old product see a decline in profits and sales.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61</a:t>
            </a:fld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9994" y="156364"/>
            <a:ext cx="1080134" cy="90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79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company may not be able to improve the older products enough to compete with the new products so they may drop them with their declining profits.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Examples: push lawn mowers, 3 speed bicycles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Check Point, </a:t>
            </a:r>
            <a:r>
              <a:rPr lang="en-US" dirty="0" err="1" smtClean="0"/>
              <a:t>pg</a:t>
            </a:r>
            <a:r>
              <a:rPr lang="en-US" dirty="0" smtClean="0"/>
              <a:t> 75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How do sales and profits change in the stages of a product life cycle?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62</a:t>
            </a:fld>
            <a:endParaRPr lang="en-US"/>
          </a:p>
        </p:txBody>
      </p:sp>
      <p:pic>
        <p:nvPicPr>
          <p:cNvPr id="9" name="Picture 8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6263" y="441379"/>
            <a:ext cx="1080134" cy="90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98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Marketing Across the Product Life Cycle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mtClean="0"/>
              <a:t>Marketing strategy needs to be adjusted at each stage of the product life cycle.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mtClean="0"/>
              <a:t>What may change at each stage.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mtClean="0"/>
              <a:t>Competition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mtClean="0"/>
              <a:t>Target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mtClean="0"/>
              <a:t>Marketing Mix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63</a:t>
            </a:fld>
            <a:endParaRPr lang="en-US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6470" y="111869"/>
            <a:ext cx="1080134" cy="90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16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Introduce a New Product</a:t>
            </a:r>
            <a:endParaRPr lang="en-US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mtClean="0"/>
              <a:t>Be sure to inform prospective customers about the product and its uses.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mtClean="0"/>
              <a:t>Show the customer how this new product is better than the old products they already use.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mtClean="0"/>
              <a:t>Initially only a few customers will buy the new product.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64</a:t>
            </a:fld>
            <a:endParaRPr lang="en-US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0" y="354931"/>
            <a:ext cx="1080134" cy="90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81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1097280" y="1845734"/>
            <a:ext cx="10855234" cy="43983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Their experience will determine if others will want to buy 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Distribution and promotion are major marketing activities to be used when introducing a new product.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Prices are likely to be high because the product is new.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65</a:t>
            </a:fld>
            <a:endParaRPr lang="en-US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6470" y="354931"/>
            <a:ext cx="1080134" cy="90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59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Manage Product Growth</a:t>
            </a:r>
            <a:endParaRPr lang="en-US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New companies enter the market in the growth stage.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Each company is trying to attract customer to its own brand.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What companies do: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Companies try to improve their brands by adding features, options and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They also add to their channels of distribution to make their product more readily available to the growing number of customers in the market.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66</a:t>
            </a:fld>
            <a:endParaRPr lang="en-US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6470" y="441379"/>
            <a:ext cx="1080134" cy="90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88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Promotion emphasizes the differences among the brands and is directed to the specific target markets the company wants to satisfy.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Prices may start to decline, although customers may pay more for preferred brands or for unique features or special services.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Profits are likely to go up for a time as companies sell larger quantities of products.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Over time additional marketing costs reduce profits for many companies.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67</a:t>
            </a:fld>
            <a:endParaRPr lang="en-US"/>
          </a:p>
        </p:txBody>
      </p:sp>
      <p:pic>
        <p:nvPicPr>
          <p:cNvPr id="3" name="Picture 2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5613" y="200221"/>
            <a:ext cx="1080134" cy="90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28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Move Through Maturity</a:t>
            </a:r>
            <a:endParaRPr lang="en-US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are fewer new customers in the Maturity Stage of the Product Life Cycle.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Companies increase competition to gain a greater marketing share.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Costs increase because there are so many customers and companies must distribute products across such a wide area.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Much money is spent on promotion because customers have many choices and see very few differences among brands (advantage is key).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68</a:t>
            </a:fld>
            <a:endParaRPr lang="en-US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2240" y="354931"/>
            <a:ext cx="1080134" cy="90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3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They reduce prices by offering sales, coupons and rebates.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Sales may increase for a time using these methods, but profits usually fall.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business could respond to the maturity stage by looking for new markets or by moving into international markets.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69</a:t>
            </a:fld>
            <a:endParaRPr lang="en-US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2416" y="441379"/>
            <a:ext cx="1080134" cy="90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01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Product Decisions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13509" y="1845734"/>
            <a:ext cx="11878491" cy="402336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Some customer needs are obvious and easy to identify, while others are difficult for businesses to recognize.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Because of the variety of customer needs, the uses for products, and the number of competing companies producing and selling products, companies must plan products carefully.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If companies produce the wrong products in the wrong quantities without the features and services customers need, they will have invested a great deal of time and money with no chance to sell the products at a profit.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They will quickly lose out to competitors who make better product decisions.</a:t>
            </a:r>
            <a:endParaRPr lang="en-US" altLang="en-US" sz="2800" dirty="0"/>
          </a:p>
        </p:txBody>
      </p:sp>
      <p:pic>
        <p:nvPicPr>
          <p:cNvPr id="4" name="Picture 5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0652" y="178229"/>
            <a:ext cx="1404938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795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Avoid Decline</a:t>
            </a: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When a company sees sales and profits declining in the market, immediate changes must be made.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the decline continues, it usually means that the customers no longer value the product and are looking for newer and better alternatives.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Some companies have been able to move old products out of the decline stage by finding new uses for them.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ie</a:t>
            </a:r>
            <a:r>
              <a:rPr lang="en-US" dirty="0" smtClean="0"/>
              <a:t>. Baby oil is now used as a sun tan product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a company cannot save a product from the decline stage they will attempt to sell their remaining inventory to the customers who still prefer it.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70</a:t>
            </a:fld>
            <a:endParaRPr lang="en-US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5613" y="286603"/>
            <a:ext cx="1080134" cy="90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16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 a Market Orientation</a:t>
            </a:r>
            <a:endParaRPr lang="en-US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mtClean="0"/>
              <a:t>Companies that use a marketing orientation in the beginning are in a better position to adjust to each life cycle stage.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mtClean="0"/>
              <a:t>Those companies study their customers.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mtClean="0"/>
              <a:t>They recognize when customer needs are not being satisfied and how customers view competitive products.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71</a:t>
            </a:fld>
            <a:endParaRPr lang="en-US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0" y="354931"/>
            <a:ext cx="1080134" cy="90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658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Marketing oriented companies also study the economy and the competition so they can predict when competition is increasing and are more aware if a competitor is planning a new product introduction.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Check Point, pg. 76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How does marketing in the growth state of a life cycle differ from marketing in the maturity stage?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72</a:t>
            </a:fld>
            <a:endParaRPr lang="en-US"/>
          </a:p>
        </p:txBody>
      </p:sp>
      <p:pic>
        <p:nvPicPr>
          <p:cNvPr id="3" name="Picture 2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5613" y="354931"/>
            <a:ext cx="1080134" cy="90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32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 3.3 - Questions</a:t>
            </a: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Think Critically 1 – 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Make Connections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5. History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6. Business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01822-9E3C-42B0-8548-4278D295535B}" type="slidenum">
              <a:rPr lang="en-US" smtClean="0"/>
              <a:pPr/>
              <a:t>73</a:t>
            </a:fld>
            <a:endParaRPr lang="en-US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4699" y="441379"/>
            <a:ext cx="1080134" cy="90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77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Lesson 3.4 </a:t>
            </a:r>
            <a:br>
              <a:rPr lang="en-US" smtClean="0"/>
            </a:br>
            <a:r>
              <a:rPr lang="en-US" smtClean="0"/>
              <a:t>Effective Services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6" name="Picture 4" descr="C:\Documents and Settings\tellsworth\Local Settings\Temporary Internet Files\Content.IE5\3HURAS4O\MP9003827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2658" y="2063932"/>
            <a:ext cx="2895600" cy="206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064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Emerging Service Economy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More than 2/3 of all employers in the US now work in service businesses or service jobs.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More than ½ of all purchases made by consumers today are services.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US is changing from the world’s leading manufacturing economy into the leading service economy.</a:t>
            </a:r>
          </a:p>
        </p:txBody>
      </p:sp>
      <p:pic>
        <p:nvPicPr>
          <p:cNvPr id="4100" name="Picture 4" descr="C:\Documents and Settings\tellsworth\Local Settings\Temporary Internet Files\Content.IE5\3HURAS4O\MP9003827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1749" y="521443"/>
            <a:ext cx="1206831" cy="86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62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are services?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Services – activities of value that do not result in the ownership of anything tangible.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Traditional service businesses – movie theatres, insurance companies, banks,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New types of service businesses – Internet service providers, financial planners, 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76</a:t>
            </a:fld>
            <a:endParaRPr lang="en-US"/>
          </a:p>
        </p:txBody>
      </p:sp>
      <p:pic>
        <p:nvPicPr>
          <p:cNvPr id="8" name="Picture 4" descr="C:\Documents and Settings\tellsworth\Local Settings\Temporary Internet Files\Content.IE5\3HURAS4O\MP9003827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1749" y="521443"/>
            <a:ext cx="1206831" cy="86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28506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Services have important characteristics that make them different from products and affect the way they are planned and marketed.</a:t>
            </a:r>
          </a:p>
          <a:p>
            <a:r>
              <a:rPr lang="en-US" dirty="0" smtClean="0"/>
              <a:t>Services differ from products in their form, availability, quality and timing.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77</a:t>
            </a:fld>
            <a:endParaRPr lang="en-US"/>
          </a:p>
        </p:txBody>
      </p:sp>
      <p:pic>
        <p:nvPicPr>
          <p:cNvPr id="8" name="Picture 4" descr="C:\Documents and Settings\tellsworth\Local Settings\Temporary Internet Files\Content.IE5\3HURAS4O\MP9003827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1749" y="521443"/>
            <a:ext cx="1206831" cy="86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66517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Emerging Service Economy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mtClean="0"/>
              <a:t>Form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mtClean="0"/>
              <a:t>Availability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mtClean="0"/>
              <a:t>Quality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mtClean="0"/>
              <a:t>Timing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78</a:t>
            </a:fld>
            <a:endParaRPr lang="en-US"/>
          </a:p>
        </p:txBody>
      </p:sp>
      <p:pic>
        <p:nvPicPr>
          <p:cNvPr id="8" name="Picture 4" descr="C:\Documents and Settings\tellsworth\Local Settings\Temporary Internet Files\Content.IE5\3HURAS4O\MP9003827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1749" y="521443"/>
            <a:ext cx="1206831" cy="86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23711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Services are intangible, they do not include a physical product.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They cannot be seen or re-examined before purchased.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They do not exist after they are purchased and used.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you get your car washed, you will need to return for the service each time the care needs to be cleaned.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79</a:t>
            </a:fld>
            <a:endParaRPr lang="en-US"/>
          </a:p>
        </p:txBody>
      </p:sp>
      <p:pic>
        <p:nvPicPr>
          <p:cNvPr id="8" name="Picture 4" descr="C:\Documents and Settings\tellsworth\Local Settings\Temporary Internet Files\Content.IE5\3HURAS4O\MP9003827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1749" y="521443"/>
            <a:ext cx="1206831" cy="86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5672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Product planning for a business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Which customers to serve, determining customer needs and developing a satisfying product for that market.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Because many companies compete to sell their products to the same customers, they will need to offer a product that is different from and better than other choices available to the customer.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product will need to be affordable and available at a time and location convenient for the customer.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product should be accompanied by information that will help the customer understand why the product is the best choice.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5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7545" y="237214"/>
            <a:ext cx="1404938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572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Availability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953588" y="1845733"/>
            <a:ext cx="11238411" cy="4502815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service cannot be separated from the business or person supplying 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Medical treatment requires a nurse or doctor.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basketball game requires two teams and coaches.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availability and the skill of the person providing the service is very important to the customer.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You will be dissatisfied if the person providing an important service is not able or motivated to complete the job on 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the person cannot provide the service when you want it, you must go without or find another source.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80</a:t>
            </a:fld>
            <a:endParaRPr lang="en-US" dirty="0"/>
          </a:p>
        </p:txBody>
      </p:sp>
      <p:pic>
        <p:nvPicPr>
          <p:cNvPr id="8" name="Picture 4" descr="C:\Documents and Settings\tellsworth\Local Settings\Temporary Internet Files\Content.IE5\3HURAS4O\MP9003827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1749" y="521443"/>
            <a:ext cx="1206831" cy="86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2315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quality of the service depends on who provides it as well as on where and when that service is provided.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 accountant who is not aware of the latest tax laws may have errors in tax returns that are prepared.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pizza delivery service that takes too long or does not have temperature controlled delivery bags will bring cold pizza to your door.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 effective service business needs to be able to control the quality of services and insure that customers get the same quality time after time.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81</a:t>
            </a:fld>
            <a:endParaRPr lang="en-US" dirty="0"/>
          </a:p>
        </p:txBody>
      </p:sp>
      <p:pic>
        <p:nvPicPr>
          <p:cNvPr id="8" name="Picture 4" descr="C:\Documents and Settings\tellsworth\Local Settings\Temporary Internet Files\Content.IE5\3HURAS4O\MP9003827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1749" y="521443"/>
            <a:ext cx="1206831" cy="86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61686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097279" y="1845734"/>
            <a:ext cx="10750731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service cannot be stored or held until the consumer needs 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example.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After the movie starts in a theatre it is no longer available in its complete form until it is  replayed.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the tables in a restaurant are filled no one can be seated at that time.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82</a:t>
            </a:fld>
            <a:endParaRPr lang="en-US" dirty="0"/>
          </a:p>
        </p:txBody>
      </p:sp>
      <p:pic>
        <p:nvPicPr>
          <p:cNvPr id="8" name="Picture 4" descr="C:\Documents and Settings\tellsworth\Local Settings\Temporary Internet Files\Content.IE5\3HURAS4O\MP9003827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1749" y="521443"/>
            <a:ext cx="1206831" cy="86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05333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Point, pg. 79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What are the four ways in which services differ from tangible products?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83</a:t>
            </a:fld>
            <a:endParaRPr lang="en-US" dirty="0"/>
          </a:p>
        </p:txBody>
      </p:sp>
      <p:pic>
        <p:nvPicPr>
          <p:cNvPr id="8" name="Picture 4" descr="C:\Documents and Settings\tellsworth\Local Settings\Temporary Internet Files\Content.IE5\3HURAS4O\MP9003827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1749" y="521443"/>
            <a:ext cx="1206831" cy="86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655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Services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By understanding the unique characteristics of services, managers in charge of planning and marketing services can do a better job of meeting customer needs.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84</a:t>
            </a:fld>
            <a:endParaRPr lang="en-US" dirty="0"/>
          </a:p>
        </p:txBody>
      </p:sp>
      <p:pic>
        <p:nvPicPr>
          <p:cNvPr id="8" name="Picture 4" descr="C:\Documents and Settings\tellsworth\Local Settings\Temporary Internet Files\Content.IE5\3HURAS4O\MP9003827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1749" y="521443"/>
            <a:ext cx="1206831" cy="86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550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Marketing Mix for Services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Each of the attributes of a service must be considered when developing the marketing mix.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Those attributes can be matched to each of the mix elements; product, price, place, promotion.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company must offer an important service and make sure it is understandable to the customer.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must distribute the service conveniently to the target market.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Promotion must effective communicate the unique qualities of the service in understandable ways.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Finally, the price must meet customers’ expectations of a good value.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85</a:t>
            </a:fld>
            <a:endParaRPr lang="en-US" dirty="0"/>
          </a:p>
        </p:txBody>
      </p:sp>
      <p:pic>
        <p:nvPicPr>
          <p:cNvPr id="8" name="Picture 4" descr="C:\Documents and Settings\tellsworth\Local Settings\Temporary Internet Files\Content.IE5\3HURAS4O\MP9003827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1749" y="521443"/>
            <a:ext cx="1206831" cy="86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8029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Service Business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097280" y="1858796"/>
            <a:ext cx="11094720" cy="4614051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Successful service business are constantly searching for better ways to provide services.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Some of those with quality standards and determining ways to maintain those standards and using technology to improve the delivery and availability of services.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Ways include more careful hiring and training of employees, identifying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internet is providing both opportunities and challenges for service businesses.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 is easier to get information to customers using the internet.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86</a:t>
            </a:fld>
            <a:endParaRPr lang="en-US" dirty="0"/>
          </a:p>
        </p:txBody>
      </p:sp>
      <p:pic>
        <p:nvPicPr>
          <p:cNvPr id="8" name="Picture 4" descr="C:\Documents and Settings\tellsworth\Local Settings\Temporary Internet Files\Content.IE5\3HURAS4O\MP9003827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1749" y="521443"/>
            <a:ext cx="1206831" cy="86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7229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Franchising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Franchising allows a service to be provided in a variety of locations while maintaining a consistent image and level of quality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person buys a franchise and gets the help and expertise of the parent company in planning and managing the service business.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Sample franchises – restaurants such as McDonalds or Subway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87</a:t>
            </a:fld>
            <a:endParaRPr lang="en-US" dirty="0"/>
          </a:p>
        </p:txBody>
      </p:sp>
      <p:pic>
        <p:nvPicPr>
          <p:cNvPr id="8" name="Picture 4" descr="C:\Documents and Settings\tellsworth\Local Settings\Temporary Internet Files\Content.IE5\3HURAS4O\MP9003827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1749" y="521443"/>
            <a:ext cx="1206831" cy="86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880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Managers of service businesses are learning that marketing orientation is just as meaningful to their companies as it is to businesses that produce and sell products.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Extended hours, more locations, customized services and follow-up activities with customers to ensure satisfaction are all ways that businesses are attempting to meet customer needs.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88</a:t>
            </a:fld>
            <a:endParaRPr lang="en-US" dirty="0"/>
          </a:p>
        </p:txBody>
      </p:sp>
      <p:pic>
        <p:nvPicPr>
          <p:cNvPr id="8" name="Picture 4" descr="C:\Documents and Settings\tellsworth\Local Settings\Temporary Internet Files\Content.IE5\3HURAS4O\MP9003827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1749" y="521443"/>
            <a:ext cx="1206831" cy="86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030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Point, pg. 80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Why is communication so important to service businesses?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89</a:t>
            </a:fld>
            <a:endParaRPr lang="en-US" dirty="0"/>
          </a:p>
        </p:txBody>
      </p:sp>
      <p:pic>
        <p:nvPicPr>
          <p:cNvPr id="8" name="Picture 4" descr="C:\Documents and Settings\tellsworth\Local Settings\Temporary Internet Files\Content.IE5\3HURAS4O\MP9003827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1749" y="521443"/>
            <a:ext cx="1206831" cy="86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391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Levels of Products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Basic product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Enhanced product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Extended product</a:t>
            </a:r>
          </a:p>
        </p:txBody>
      </p:sp>
      <p:pic>
        <p:nvPicPr>
          <p:cNvPr id="4" name="Picture 5" descr="C:\Documents and Settings\tellsworth\Local Settings\Temporary Internet Files\Content.IE5\9H72IE3N\MC9004403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7325" y="171577"/>
            <a:ext cx="1404938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34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3.4 - Questions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Think Critically 1 –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Make Connections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4. Career Planning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5. Research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8E07-EBBC-42C1-A76A-B21CD4ED03B3}" type="slidenum">
              <a:rPr lang="en-US" smtClean="0"/>
              <a:t>90</a:t>
            </a:fld>
            <a:endParaRPr lang="en-US" dirty="0"/>
          </a:p>
        </p:txBody>
      </p:sp>
      <p:pic>
        <p:nvPicPr>
          <p:cNvPr id="8" name="Picture 4" descr="C:\Documents and Settings\tellsworth\Local Settings\Temporary Internet Files\Content.IE5\3HURAS4O\MP9003827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1749" y="521443"/>
            <a:ext cx="1206831" cy="86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71711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50</TotalTime>
  <Words>4913</Words>
  <Application>Microsoft Office PowerPoint</Application>
  <PresentationFormat>Widescreen</PresentationFormat>
  <Paragraphs>538</Paragraphs>
  <Slides>90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90</vt:i4>
      </vt:variant>
    </vt:vector>
  </HeadingPairs>
  <TitlesOfParts>
    <vt:vector size="95" baseType="lpstr">
      <vt:lpstr>Arial</vt:lpstr>
      <vt:lpstr>Calibri</vt:lpstr>
      <vt:lpstr>Calibri Light</vt:lpstr>
      <vt:lpstr>Californian FB</vt:lpstr>
      <vt:lpstr>Retrospect</vt:lpstr>
      <vt:lpstr>Ch. 3 Plan Products &amp; Services</vt:lpstr>
      <vt:lpstr>3.1 The Product</vt:lpstr>
      <vt:lpstr>What is a product?</vt:lpstr>
      <vt:lpstr>Business &amp; Consumer  View of Products</vt:lpstr>
      <vt:lpstr>Businesses tend to focus on the physical characteristics of the products they sell.</vt:lpstr>
      <vt:lpstr>Customers are most concerned about their wants and needs.</vt:lpstr>
      <vt:lpstr>Product Decisions</vt:lpstr>
      <vt:lpstr>Product planning for a business</vt:lpstr>
      <vt:lpstr>Levels of Products</vt:lpstr>
      <vt:lpstr>Basic Product</vt:lpstr>
      <vt:lpstr>Enhanced Products</vt:lpstr>
      <vt:lpstr>Extended Product</vt:lpstr>
      <vt:lpstr>Check Point, pg. 64</vt:lpstr>
      <vt:lpstr>Come up with a product that offers all three of the below:</vt:lpstr>
      <vt:lpstr>Components of the Product</vt:lpstr>
      <vt:lpstr>Basic Product</vt:lpstr>
      <vt:lpstr>Features</vt:lpstr>
      <vt:lpstr>Packaging</vt:lpstr>
      <vt:lpstr>Support Services</vt:lpstr>
      <vt:lpstr>Brand Image</vt:lpstr>
      <vt:lpstr>Increase in Product Value</vt:lpstr>
      <vt:lpstr>PowerPoint Presentation</vt:lpstr>
      <vt:lpstr>Check Point, pg. 65</vt:lpstr>
      <vt:lpstr>Lesson 3.1 Questions, pg. 66</vt:lpstr>
      <vt:lpstr>Lesson 3.2   Product Planning</vt:lpstr>
      <vt:lpstr>The Product Planning Function</vt:lpstr>
      <vt:lpstr>Product/Service Planning</vt:lpstr>
      <vt:lpstr>Product/Service Planning</vt:lpstr>
      <vt:lpstr>The Role of Marketing</vt:lpstr>
      <vt:lpstr>Marketing &amp; Product Planning</vt:lpstr>
      <vt:lpstr>Conduct Research</vt:lpstr>
      <vt:lpstr>Through research marketers can</vt:lpstr>
      <vt:lpstr>Marketing Information System</vt:lpstr>
      <vt:lpstr>Develop the Marketing Mix</vt:lpstr>
      <vt:lpstr>PowerPoint Presentation</vt:lpstr>
      <vt:lpstr>Conduct Market Tests</vt:lpstr>
      <vt:lpstr>New Product Planning</vt:lpstr>
      <vt:lpstr>6 Steps in the New Product Development Process</vt:lpstr>
      <vt:lpstr>Idea Development</vt:lpstr>
      <vt:lpstr>PowerPoint Presentation</vt:lpstr>
      <vt:lpstr>Idea Screening</vt:lpstr>
      <vt:lpstr>Strategy Development</vt:lpstr>
      <vt:lpstr>Financial Analysis</vt:lpstr>
      <vt:lpstr>Product Development &amp; Testing</vt:lpstr>
      <vt:lpstr>Product Introduction</vt:lpstr>
      <vt:lpstr>PowerPoint Presentation</vt:lpstr>
      <vt:lpstr>Student Name Marketing Lesson 3.2 – Questions</vt:lpstr>
      <vt:lpstr>3.2 – Making Connections Science,  pg. 72</vt:lpstr>
      <vt:lpstr>Category 1 - New drugs are developed to treat illnesses and diseases.  Category 2 - Improvements are made in computers and technology. Category 3 - New and improved Communications and Agricultural products are provided daily.</vt:lpstr>
      <vt:lpstr>Making Connections - Business Law</vt:lpstr>
      <vt:lpstr>Lesson 3.3 Product Life Cycles</vt:lpstr>
      <vt:lpstr>The Product Life Cycle</vt:lpstr>
      <vt:lpstr>Introduction Stage of  the Product Life Cycle</vt:lpstr>
      <vt:lpstr>PowerPoint Presentation</vt:lpstr>
      <vt:lpstr>Introduction Stage</vt:lpstr>
      <vt:lpstr>PowerPoint Presentation</vt:lpstr>
      <vt:lpstr>Growth Stage of the Product Life Cycle</vt:lpstr>
      <vt:lpstr>PowerPoint Presentation</vt:lpstr>
      <vt:lpstr>Maturity Stage of the Product Life Cycle</vt:lpstr>
      <vt:lpstr>PowerPoint Presentation</vt:lpstr>
      <vt:lpstr>Decline Stage of the Product Life Cycle</vt:lpstr>
      <vt:lpstr>PowerPoint Presentation</vt:lpstr>
      <vt:lpstr>Marketing Across the Product Life Cycle</vt:lpstr>
      <vt:lpstr>Introduce a New Product</vt:lpstr>
      <vt:lpstr>PowerPoint Presentation</vt:lpstr>
      <vt:lpstr>Manage Product Growth</vt:lpstr>
      <vt:lpstr>PowerPoint Presentation</vt:lpstr>
      <vt:lpstr>Move Through Maturity</vt:lpstr>
      <vt:lpstr>PowerPoint Presentation</vt:lpstr>
      <vt:lpstr>Avoid Decline</vt:lpstr>
      <vt:lpstr>Use a Market Orientation</vt:lpstr>
      <vt:lpstr>PowerPoint Presentation</vt:lpstr>
      <vt:lpstr>Lesson 3.3 - Questions</vt:lpstr>
      <vt:lpstr>Lesson 3.4  Effective Services</vt:lpstr>
      <vt:lpstr>The Emerging Service Economy</vt:lpstr>
      <vt:lpstr>What are services?</vt:lpstr>
      <vt:lpstr>PowerPoint Presentation</vt:lpstr>
      <vt:lpstr>The Emerging Service Economy</vt:lpstr>
      <vt:lpstr>Form</vt:lpstr>
      <vt:lpstr>Availability</vt:lpstr>
      <vt:lpstr>Quality</vt:lpstr>
      <vt:lpstr>Timing</vt:lpstr>
      <vt:lpstr>Check Point, pg. 79</vt:lpstr>
      <vt:lpstr>Marketing Services</vt:lpstr>
      <vt:lpstr>The Marketing Mix for Services</vt:lpstr>
      <vt:lpstr>Changes in Service Business</vt:lpstr>
      <vt:lpstr>Franchising</vt:lpstr>
      <vt:lpstr>PowerPoint Presentation</vt:lpstr>
      <vt:lpstr>Check Point, pg. 80</vt:lpstr>
      <vt:lpstr>Lesson 3.4 - Questions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Ellsworth, Tricia</dc:creator>
  <cp:lastModifiedBy>Ellsworth, Tricia</cp:lastModifiedBy>
  <cp:revision>38</cp:revision>
  <cp:lastPrinted>2019-01-11T16:10:56Z</cp:lastPrinted>
  <dcterms:created xsi:type="dcterms:W3CDTF">2019-01-10T00:24:47Z</dcterms:created>
  <dcterms:modified xsi:type="dcterms:W3CDTF">2019-01-11T16:11:02Z</dcterms:modified>
</cp:coreProperties>
</file>